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85" r:id="rId5"/>
    <p:sldId id="402" r:id="rId6"/>
    <p:sldId id="412" r:id="rId7"/>
    <p:sldId id="397" r:id="rId8"/>
    <p:sldId id="406" r:id="rId9"/>
    <p:sldId id="395" r:id="rId10"/>
    <p:sldId id="409" r:id="rId11"/>
    <p:sldId id="403" r:id="rId12"/>
    <p:sldId id="394" r:id="rId13"/>
    <p:sldId id="407" r:id="rId14"/>
    <p:sldId id="404" r:id="rId15"/>
    <p:sldId id="408" r:id="rId16"/>
    <p:sldId id="405" r:id="rId17"/>
    <p:sldId id="398" r:id="rId18"/>
    <p:sldId id="399" r:id="rId19"/>
    <p:sldId id="400" r:id="rId20"/>
    <p:sldId id="401" r:id="rId21"/>
    <p:sldId id="396" r:id="rId22"/>
    <p:sldId id="41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8415D-144B-4BD6-8C83-E50A3423E114}" v="3" dt="2023-04-29T13:30:51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5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Babiec" userId="d2875667258e6b13" providerId="LiveId" clId="{74E8415D-144B-4BD6-8C83-E50A3423E114}"/>
    <pc:docChg chg="undo custSel addSld delSld modSld sldOrd">
      <pc:chgData name="Andy Babiec" userId="d2875667258e6b13" providerId="LiveId" clId="{74E8415D-144B-4BD6-8C83-E50A3423E114}" dt="2023-04-30T14:55:12.120" v="385" actId="20577"/>
      <pc:docMkLst>
        <pc:docMk/>
      </pc:docMkLst>
      <pc:sldChg chg="modSp mod">
        <pc:chgData name="Andy Babiec" userId="d2875667258e6b13" providerId="LiveId" clId="{74E8415D-144B-4BD6-8C83-E50A3423E114}" dt="2023-04-29T13:51:00.469" v="349" actId="113"/>
        <pc:sldMkLst>
          <pc:docMk/>
          <pc:sldMk cId="2350875359" sldId="385"/>
        </pc:sldMkLst>
        <pc:spChg chg="mod">
          <ac:chgData name="Andy Babiec" userId="d2875667258e6b13" providerId="LiveId" clId="{74E8415D-144B-4BD6-8C83-E50A3423E114}" dt="2023-04-29T13:51:00.469" v="349" actId="113"/>
          <ac:spMkLst>
            <pc:docMk/>
            <pc:sldMk cId="2350875359" sldId="385"/>
            <ac:spMk id="5" creationId="{DE831F0C-52BB-6204-5BF6-C4DDD23942D3}"/>
          </ac:spMkLst>
        </pc:spChg>
      </pc:sldChg>
      <pc:sldChg chg="modSp mod">
        <pc:chgData name="Andy Babiec" userId="d2875667258e6b13" providerId="LiveId" clId="{74E8415D-144B-4BD6-8C83-E50A3423E114}" dt="2023-04-29T03:40:22.190" v="70" actId="20577"/>
        <pc:sldMkLst>
          <pc:docMk/>
          <pc:sldMk cId="2891474631" sldId="394"/>
        </pc:sldMkLst>
        <pc:spChg chg="mod">
          <ac:chgData name="Andy Babiec" userId="d2875667258e6b13" providerId="LiveId" clId="{74E8415D-144B-4BD6-8C83-E50A3423E114}" dt="2023-04-29T03:40:22.190" v="70" actId="20577"/>
          <ac:spMkLst>
            <pc:docMk/>
            <pc:sldMk cId="2891474631" sldId="394"/>
            <ac:spMk id="3" creationId="{E3BB1EE1-0084-CEE2-70A4-EF106CC16B3C}"/>
          </ac:spMkLst>
        </pc:spChg>
      </pc:sldChg>
      <pc:sldChg chg="ord">
        <pc:chgData name="Andy Babiec" userId="d2875667258e6b13" providerId="LiveId" clId="{74E8415D-144B-4BD6-8C83-E50A3423E114}" dt="2023-04-29T13:51:49.337" v="351"/>
        <pc:sldMkLst>
          <pc:docMk/>
          <pc:sldMk cId="1007758259" sldId="396"/>
        </pc:sldMkLst>
      </pc:sldChg>
      <pc:sldChg chg="ord">
        <pc:chgData name="Andy Babiec" userId="d2875667258e6b13" providerId="LiveId" clId="{74E8415D-144B-4BD6-8C83-E50A3423E114}" dt="2023-04-29T13:52:07.968" v="354"/>
        <pc:sldMkLst>
          <pc:docMk/>
          <pc:sldMk cId="2796263159" sldId="403"/>
        </pc:sldMkLst>
      </pc:sldChg>
      <pc:sldChg chg="modSp mod">
        <pc:chgData name="Andy Babiec" userId="d2875667258e6b13" providerId="LiveId" clId="{74E8415D-144B-4BD6-8C83-E50A3423E114}" dt="2023-04-29T13:27:08.256" v="323" actId="20577"/>
        <pc:sldMkLst>
          <pc:docMk/>
          <pc:sldMk cId="748925409" sldId="406"/>
        </pc:sldMkLst>
        <pc:spChg chg="mod">
          <ac:chgData name="Andy Babiec" userId="d2875667258e6b13" providerId="LiveId" clId="{74E8415D-144B-4BD6-8C83-E50A3423E114}" dt="2023-04-29T13:27:08.256" v="323" actId="20577"/>
          <ac:spMkLst>
            <pc:docMk/>
            <pc:sldMk cId="748925409" sldId="406"/>
            <ac:spMk id="2" creationId="{E6B495D5-F5CB-D238-7D39-D39CB98B81C6}"/>
          </ac:spMkLst>
        </pc:spChg>
        <pc:spChg chg="mod">
          <ac:chgData name="Andy Babiec" userId="d2875667258e6b13" providerId="LiveId" clId="{74E8415D-144B-4BD6-8C83-E50A3423E114}" dt="2023-04-29T03:44:12.036" v="189" actId="20577"/>
          <ac:spMkLst>
            <pc:docMk/>
            <pc:sldMk cId="748925409" sldId="406"/>
            <ac:spMk id="3" creationId="{6F0BBFC3-D82C-50CC-45B2-E79B749D3973}"/>
          </ac:spMkLst>
        </pc:spChg>
      </pc:sldChg>
      <pc:sldChg chg="modSp mod">
        <pc:chgData name="Andy Babiec" userId="d2875667258e6b13" providerId="LiveId" clId="{74E8415D-144B-4BD6-8C83-E50A3423E114}" dt="2023-04-29T14:58:30.983" v="358" actId="20577"/>
        <pc:sldMkLst>
          <pc:docMk/>
          <pc:sldMk cId="1799487146" sldId="407"/>
        </pc:sldMkLst>
        <pc:spChg chg="mod">
          <ac:chgData name="Andy Babiec" userId="d2875667258e6b13" providerId="LiveId" clId="{74E8415D-144B-4BD6-8C83-E50A3423E114}" dt="2023-04-29T03:38:59.079" v="27" actId="20577"/>
          <ac:spMkLst>
            <pc:docMk/>
            <pc:sldMk cId="1799487146" sldId="407"/>
            <ac:spMk id="3" creationId="{E5788A09-D42E-CD65-91A9-5DD193847795}"/>
          </ac:spMkLst>
        </pc:spChg>
        <pc:graphicFrameChg chg="modGraphic">
          <ac:chgData name="Andy Babiec" userId="d2875667258e6b13" providerId="LiveId" clId="{74E8415D-144B-4BD6-8C83-E50A3423E114}" dt="2023-04-29T14:58:30.983" v="358" actId="20577"/>
          <ac:graphicFrameMkLst>
            <pc:docMk/>
            <pc:sldMk cId="1799487146" sldId="407"/>
            <ac:graphicFrameMk id="4" creationId="{D6DE46C8-75C5-2EDD-2126-6AF4900DC7A3}"/>
          </ac:graphicFrameMkLst>
        </pc:graphicFrameChg>
      </pc:sldChg>
      <pc:sldChg chg="modSp mod">
        <pc:chgData name="Andy Babiec" userId="d2875667258e6b13" providerId="LiveId" clId="{74E8415D-144B-4BD6-8C83-E50A3423E114}" dt="2023-04-29T11:12:40.465" v="264" actId="20577"/>
        <pc:sldMkLst>
          <pc:docMk/>
          <pc:sldMk cId="4165453484" sldId="408"/>
        </pc:sldMkLst>
        <pc:spChg chg="mod">
          <ac:chgData name="Andy Babiec" userId="d2875667258e6b13" providerId="LiveId" clId="{74E8415D-144B-4BD6-8C83-E50A3423E114}" dt="2023-04-29T11:12:40.465" v="264" actId="20577"/>
          <ac:spMkLst>
            <pc:docMk/>
            <pc:sldMk cId="4165453484" sldId="408"/>
            <ac:spMk id="4" creationId="{A97296FC-2B10-6F1A-C46B-7E0EFE6F4434}"/>
          </ac:spMkLst>
        </pc:spChg>
      </pc:sldChg>
      <pc:sldChg chg="modSp mod">
        <pc:chgData name="Andy Babiec" userId="d2875667258e6b13" providerId="LiveId" clId="{74E8415D-144B-4BD6-8C83-E50A3423E114}" dt="2023-04-30T14:55:12.120" v="385" actId="20577"/>
        <pc:sldMkLst>
          <pc:docMk/>
          <pc:sldMk cId="909433248" sldId="409"/>
        </pc:sldMkLst>
        <pc:spChg chg="mod">
          <ac:chgData name="Andy Babiec" userId="d2875667258e6b13" providerId="LiveId" clId="{74E8415D-144B-4BD6-8C83-E50A3423E114}" dt="2023-04-30T14:55:12.120" v="385" actId="20577"/>
          <ac:spMkLst>
            <pc:docMk/>
            <pc:sldMk cId="909433248" sldId="409"/>
            <ac:spMk id="3" creationId="{ADD703DA-92F4-9C8D-9928-0A35CCC7A32B}"/>
          </ac:spMkLst>
        </pc:spChg>
      </pc:sldChg>
      <pc:sldChg chg="modSp new mod">
        <pc:chgData name="Andy Babiec" userId="d2875667258e6b13" providerId="LiveId" clId="{74E8415D-144B-4BD6-8C83-E50A3423E114}" dt="2023-04-29T11:07:48.903" v="259" actId="113"/>
        <pc:sldMkLst>
          <pc:docMk/>
          <pc:sldMk cId="1359530642" sldId="410"/>
        </pc:sldMkLst>
        <pc:spChg chg="mod">
          <ac:chgData name="Andy Babiec" userId="d2875667258e6b13" providerId="LiveId" clId="{74E8415D-144B-4BD6-8C83-E50A3423E114}" dt="2023-04-29T11:07:48.903" v="259" actId="113"/>
          <ac:spMkLst>
            <pc:docMk/>
            <pc:sldMk cId="1359530642" sldId="410"/>
            <ac:spMk id="2" creationId="{5EF676F1-9E58-56D3-F52C-7F53AC79587F}"/>
          </ac:spMkLst>
        </pc:spChg>
      </pc:sldChg>
      <pc:sldChg chg="new del">
        <pc:chgData name="Andy Babiec" userId="d2875667258e6b13" providerId="LiveId" clId="{74E8415D-144B-4BD6-8C83-E50A3423E114}" dt="2023-04-29T13:51:50.816" v="352" actId="47"/>
        <pc:sldMkLst>
          <pc:docMk/>
          <pc:sldMk cId="1118310213" sldId="411"/>
        </pc:sldMkLst>
      </pc:sldChg>
      <pc:sldChg chg="addSp modSp new mod ord">
        <pc:chgData name="Andy Babiec" userId="d2875667258e6b13" providerId="LiveId" clId="{74E8415D-144B-4BD6-8C83-E50A3423E114}" dt="2023-04-29T13:31:15.379" v="348"/>
        <pc:sldMkLst>
          <pc:docMk/>
          <pc:sldMk cId="3957833535" sldId="412"/>
        </pc:sldMkLst>
        <pc:spChg chg="mod">
          <ac:chgData name="Andy Babiec" userId="d2875667258e6b13" providerId="LiveId" clId="{74E8415D-144B-4BD6-8C83-E50A3423E114}" dt="2023-04-29T13:31:12.983" v="346" actId="20577"/>
          <ac:spMkLst>
            <pc:docMk/>
            <pc:sldMk cId="3957833535" sldId="412"/>
            <ac:spMk id="2" creationId="{E4E42435-EAAB-A66C-2E76-14117B2B3D8B}"/>
          </ac:spMkLst>
        </pc:spChg>
        <pc:picChg chg="add mod">
          <ac:chgData name="Andy Babiec" userId="d2875667258e6b13" providerId="LiveId" clId="{74E8415D-144B-4BD6-8C83-E50A3423E114}" dt="2023-04-29T13:30:51.735" v="326" actId="1076"/>
          <ac:picMkLst>
            <pc:docMk/>
            <pc:sldMk cId="3957833535" sldId="412"/>
            <ac:picMk id="1026" creationId="{69E8A500-586C-4F95-1DC4-273E5B27D7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abiec/slides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7" y="352926"/>
            <a:ext cx="5463460" cy="31126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SRE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Site Reliability Engineering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5463461" cy="210159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Boston Code Camp 34</a:t>
            </a:r>
          </a:p>
          <a:p>
            <a:r>
              <a:rPr lang="en-US" dirty="0"/>
              <a:t>2023-04-29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@ababiec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9CAC81EA-EA2D-8F42-241F-F5A64F5A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2BCF-1B7F-59B1-CBFA-45C06D94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SLO’s &amp; SLI’s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88A09-D42E-CD65-91A9-5DD193847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463040"/>
            <a:ext cx="3175000" cy="4601748"/>
          </a:xfrm>
        </p:spPr>
        <p:txBody>
          <a:bodyPr/>
          <a:lstStyle/>
          <a:p>
            <a:r>
              <a:rPr lang="en-US" dirty="0"/>
              <a:t>Service Level Agreement</a:t>
            </a:r>
          </a:p>
          <a:p>
            <a:r>
              <a:rPr lang="en-US" dirty="0"/>
              <a:t>Service Level Objective</a:t>
            </a:r>
          </a:p>
          <a:p>
            <a:r>
              <a:rPr lang="en-US" dirty="0"/>
              <a:t>Service Level Indicator</a:t>
            </a:r>
          </a:p>
          <a:p>
            <a:endParaRPr lang="en-US" dirty="0"/>
          </a:p>
          <a:p>
            <a:r>
              <a:rPr lang="en-US" dirty="0"/>
              <a:t>Error Budgets </a:t>
            </a:r>
            <a:br>
              <a:rPr lang="en-US" dirty="0"/>
            </a:br>
            <a:r>
              <a:rPr lang="en-US" dirty="0"/>
              <a:t>&amp; Error Budget Policy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DE46C8-75C5-2EDD-2126-6AF4900DC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157278"/>
              </p:ext>
            </p:extLst>
          </p:nvPr>
        </p:nvGraphicFramePr>
        <p:xfrm>
          <a:off x="3876174" y="430609"/>
          <a:ext cx="8128000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31">
                  <a:extLst>
                    <a:ext uri="{9D8B030D-6E8A-4147-A177-3AD203B41FA5}">
                      <a16:colId xmlns:a16="http://schemas.microsoft.com/office/drawing/2014/main" val="3860759913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628557098"/>
                    </a:ext>
                  </a:extLst>
                </a:gridCol>
                <a:gridCol w="3821816">
                  <a:extLst>
                    <a:ext uri="{9D8B030D-6E8A-4147-A177-3AD203B41FA5}">
                      <a16:colId xmlns:a16="http://schemas.microsoft.com/office/drawing/2014/main" val="1751447037"/>
                    </a:ext>
                  </a:extLst>
                </a:gridCol>
                <a:gridCol w="2042027">
                  <a:extLst>
                    <a:ext uri="{9D8B030D-6E8A-4147-A177-3AD203B41FA5}">
                      <a16:colId xmlns:a16="http://schemas.microsoft.com/office/drawing/2014/main" val="3639654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4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r>
                        <a:rPr lang="en-US" dirty="0"/>
                        <a:t> which</a:t>
                      </a:r>
                    </a:p>
                    <a:p>
                      <a:r>
                        <a:rPr lang="en-US" dirty="0"/>
                        <a:t>do not have a 5XX status code</a:t>
                      </a:r>
                    </a:p>
                    <a:p>
                      <a:r>
                        <a:rPr lang="en-US" dirty="0"/>
                        <a:t>divided by count of all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97%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9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r>
                        <a:rPr lang="en-US" dirty="0"/>
                        <a:t> with</a:t>
                      </a:r>
                    </a:p>
                    <a:p>
                      <a:r>
                        <a:rPr lang="en-US" dirty="0"/>
                        <a:t>duration &lt;= 0.4s divided by count of all 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http_requests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 of requests &lt; 400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8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</a:t>
                      </a:r>
                      <a:r>
                        <a:rPr lang="en-US" dirty="0" err="1"/>
                        <a:t>data_requests</a:t>
                      </a:r>
                      <a:r>
                        <a:rPr lang="en-US" dirty="0"/>
                        <a:t> for</a:t>
                      </a:r>
                    </a:p>
                    <a:p>
                      <a:r>
                        <a:rPr lang="en-US" dirty="0" err="1"/>
                        <a:t>api</a:t>
                      </a:r>
                      <a:r>
                        <a:rPr lang="en-US" dirty="0"/>
                        <a:t> with freshness &lt;= 1m divided by count of all </a:t>
                      </a:r>
                      <a:r>
                        <a:rPr lang="en-US" dirty="0" err="1"/>
                        <a:t>data_requests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 of reads use data written within the previous 1 minute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97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pipeline runs that</a:t>
                      </a:r>
                    </a:p>
                    <a:p>
                      <a:r>
                        <a:rPr lang="en-US" dirty="0"/>
                        <a:t>processed 100% of the records</a:t>
                      </a:r>
                    </a:p>
                    <a:p>
                      <a:r>
                        <a:rPr lang="en-US" dirty="0"/>
                        <a:t>divided by count of all pipeline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 of pipeline runs cover 100% of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79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</a:t>
                      </a:r>
                      <a:r>
                        <a:rPr lang="en-US" dirty="0" err="1"/>
                        <a:t>data_requests</a:t>
                      </a:r>
                      <a:r>
                        <a:rPr lang="en-US" dirty="0"/>
                        <a:t> which</a:t>
                      </a:r>
                    </a:p>
                    <a:p>
                      <a:r>
                        <a:rPr lang="en-US" dirty="0"/>
                        <a:t>were correct divided by count of all </a:t>
                      </a:r>
                      <a:r>
                        <a:rPr lang="en-US" dirty="0" err="1"/>
                        <a:t>data_requests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99.9999% of data ingestion records result in the correct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73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48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conExperience » G-Collection » Multimeter Analog Icon">
            <a:extLst>
              <a:ext uri="{FF2B5EF4-FFF2-40B4-BE49-F238E27FC236}">
                <a16:creationId xmlns:a16="http://schemas.microsoft.com/office/drawing/2014/main" id="{482911DA-DC29-0208-2FB7-0812279A7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2551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835F4-0215-FF2A-B562-339EF6ED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A587-71BB-D928-3006-9E1ADC19ED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7337425" cy="4601748"/>
          </a:xfrm>
        </p:spPr>
        <p:txBody>
          <a:bodyPr>
            <a:normAutofit/>
          </a:bodyPr>
          <a:lstStyle/>
          <a:p>
            <a:r>
              <a:rPr lang="en-US" sz="2000" b="1" dirty="0"/>
              <a:t>Latency</a:t>
            </a:r>
            <a:r>
              <a:rPr lang="en-US" sz="2000" dirty="0"/>
              <a:t>: time it takes to service a request (track successful requests and failures/errors.) Slow feedback is a symptom of degraded performance somewhere.</a:t>
            </a:r>
          </a:p>
          <a:p>
            <a:r>
              <a:rPr lang="en-US" sz="2000" b="1" dirty="0"/>
              <a:t>Traffic</a:t>
            </a:r>
            <a:r>
              <a:rPr lang="en-US" sz="2000" dirty="0"/>
              <a:t>: measure of how much demand is being placed on your system (requests/sec, transactions/sec, network I/O, concurrent sessions)</a:t>
            </a:r>
          </a:p>
          <a:p>
            <a:r>
              <a:rPr lang="en-US" sz="2000" b="1" dirty="0"/>
              <a:t>Errors</a:t>
            </a:r>
            <a:r>
              <a:rPr lang="en-US" sz="2000" dirty="0"/>
              <a:t>: rate of requests that fail</a:t>
            </a:r>
          </a:p>
          <a:p>
            <a:r>
              <a:rPr lang="en-US" sz="2000" b="1" dirty="0"/>
              <a:t>Saturation</a:t>
            </a:r>
            <a:r>
              <a:rPr lang="en-US" sz="2000" dirty="0"/>
              <a:t>: How close to 100% utilization (memory, I/O, disk space.) Most services degrade in performance as they approach saturation (80%.)</a:t>
            </a:r>
          </a:p>
        </p:txBody>
      </p:sp>
    </p:spTree>
    <p:extLst>
      <p:ext uri="{BB962C8B-B14F-4D97-AF65-F5344CB8AC3E}">
        <p14:creationId xmlns:p14="http://schemas.microsoft.com/office/powerpoint/2010/main" val="256278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8126-24A3-4EA3-54FF-E37379EF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E13F-11D9-C07F-502E-1CAAAC0CC5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Failures/downtime</a:t>
            </a:r>
          </a:p>
          <a:p>
            <a:r>
              <a:rPr lang="en-US" dirty="0"/>
              <a:t>Disk/Storage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Hardware, Power, Cloud</a:t>
            </a:r>
          </a:p>
          <a:p>
            <a:r>
              <a:rPr lang="en-US" dirty="0"/>
              <a:t>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296FC-2B10-6F1A-C46B-7E0EFE6F44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39"/>
            <a:ext cx="5330952" cy="5266623"/>
          </a:xfrm>
        </p:spPr>
        <p:txBody>
          <a:bodyPr>
            <a:normAutofit/>
          </a:bodyPr>
          <a:lstStyle/>
          <a:p>
            <a:r>
              <a:rPr lang="en-US" dirty="0"/>
              <a:t>Firewall rules</a:t>
            </a:r>
          </a:p>
          <a:p>
            <a:r>
              <a:rPr lang="en-US" dirty="0"/>
              <a:t>Pod/container in a restart loop</a:t>
            </a:r>
          </a:p>
          <a:p>
            <a:r>
              <a:rPr lang="en-US" dirty="0"/>
              <a:t>Misconfiguration</a:t>
            </a:r>
          </a:p>
          <a:p>
            <a:r>
              <a:rPr lang="en-US" dirty="0"/>
              <a:t>Certs expiring</a:t>
            </a:r>
          </a:p>
          <a:p>
            <a:r>
              <a:rPr lang="en-US" dirty="0"/>
              <a:t>Missing/Invalid data/file formats</a:t>
            </a:r>
          </a:p>
          <a:p>
            <a:r>
              <a:rPr lang="en-US" dirty="0"/>
              <a:t>Race conditions / deadlocks</a:t>
            </a:r>
          </a:p>
          <a:p>
            <a:r>
              <a:rPr lang="en-US" dirty="0"/>
              <a:t>DOS attacks</a:t>
            </a:r>
          </a:p>
          <a:p>
            <a:r>
              <a:rPr lang="en-US" dirty="0"/>
              <a:t>Resource contention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Unexpected (ex: virus scanners)</a:t>
            </a:r>
          </a:p>
        </p:txBody>
      </p:sp>
    </p:spTree>
    <p:extLst>
      <p:ext uri="{BB962C8B-B14F-4D97-AF65-F5344CB8AC3E}">
        <p14:creationId xmlns:p14="http://schemas.microsoft.com/office/powerpoint/2010/main" val="416545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55AA-C1C7-024B-E003-24E33D16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Post-mortems/Root Cause Analysis (RCA)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8B3F-D622-2120-8E9E-CCC73BCA71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Incident Report: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Actual vs Expected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Mitigations (short-term and long-term)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cause (5 whys)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actions/steps</a:t>
            </a:r>
          </a:p>
        </p:txBody>
      </p:sp>
      <p:pic>
        <p:nvPicPr>
          <p:cNvPr id="5" name="Picture 4" descr="A picture containing steel, composite material, engineering, construction&#10;&#10;Description automatically generated">
            <a:extLst>
              <a:ext uri="{FF2B5EF4-FFF2-40B4-BE49-F238E27FC236}">
                <a16:creationId xmlns:a16="http://schemas.microsoft.com/office/drawing/2014/main" id="{0B63F10A-85CE-B4A6-40B9-B2A00558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5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7911-F2BE-8822-08F5-77151206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BAF5-55C1-171A-3A20-37702A1107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Monitoring</a:t>
            </a:r>
          </a:p>
          <a:p>
            <a:r>
              <a:rPr lang="en-US" dirty="0"/>
              <a:t>Dashboards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Logs</a:t>
            </a:r>
          </a:p>
          <a:p>
            <a:r>
              <a:rPr lang="en-US" dirty="0"/>
              <a:t>Uptime checks</a:t>
            </a:r>
          </a:p>
          <a:p>
            <a:endParaRPr lang="en-US" dirty="0"/>
          </a:p>
          <a:p>
            <a:r>
              <a:rPr lang="en-US" dirty="0"/>
              <a:t>Alerts - a human needs to take action immediately</a:t>
            </a:r>
          </a:p>
          <a:p>
            <a:r>
              <a:rPr lang="en-US" dirty="0"/>
              <a:t>Tickets -  human needs to take action, not immediate</a:t>
            </a:r>
          </a:p>
          <a:p>
            <a:r>
              <a:rPr lang="en-US" dirty="0"/>
              <a:t>Logging - recorded for diagnostic or forensic purposes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64276-4825-4E89-499D-F9013ADA00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092" y="1463040"/>
            <a:ext cx="5330952" cy="4601748"/>
          </a:xfrm>
        </p:spPr>
        <p:txBody>
          <a:bodyPr/>
          <a:lstStyle/>
          <a:p>
            <a:r>
              <a:rPr lang="en-US" b="1" dirty="0"/>
              <a:t>Alerts</a:t>
            </a:r>
          </a:p>
          <a:p>
            <a:r>
              <a:rPr lang="en-US" dirty="0"/>
              <a:t>Criteria</a:t>
            </a:r>
          </a:p>
          <a:p>
            <a:r>
              <a:rPr lang="en-US" dirty="0"/>
              <a:t>Should be based on symptoms</a:t>
            </a:r>
          </a:p>
          <a:p>
            <a:r>
              <a:rPr lang="en-US" dirty="0"/>
              <a:t>Should be actionable</a:t>
            </a:r>
          </a:p>
          <a:p>
            <a:r>
              <a:rPr lang="en-US" dirty="0"/>
              <a:t>Who &amp; How to be notified</a:t>
            </a:r>
          </a:p>
          <a:p>
            <a:r>
              <a:rPr lang="en-US" b="0" i="0" dirty="0">
                <a:solidFill>
                  <a:srgbClr val="373A36"/>
                </a:solidFill>
                <a:effectLst/>
                <a:latin typeface="Circular"/>
              </a:rPr>
              <a:t>Choosing an Appropriate Resolution for Measurements</a:t>
            </a:r>
          </a:p>
          <a:p>
            <a:r>
              <a:rPr lang="en-US" b="0" i="0" dirty="0">
                <a:solidFill>
                  <a:srgbClr val="373A36"/>
                </a:solidFill>
                <a:effectLst/>
                <a:latin typeface="Circular"/>
              </a:rPr>
              <a:t>Aggregation - averages, distributions, percentiles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618A-8AD2-A471-21B2-5D0C1987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&amp; Grafana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62A0F-5275-B30F-5A72-EF993F5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4" y="1101920"/>
            <a:ext cx="10620375" cy="57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0456-2C71-22D4-D999-7815FE39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AA6E8-6979-73DC-826F-C5132E54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09"/>
            <a:ext cx="12188825" cy="58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91D-3B2B-89E1-9C9D-45EA4042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native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F9C1-EACD-D652-8DAB-756AEA5E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0"/>
            <a:ext cx="522792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DB57E6-9140-FE61-6AED-7157034ED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" y="4728724"/>
            <a:ext cx="6599127" cy="212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DB951-E063-4D84-813E-3BCF2F83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4" y="3878879"/>
            <a:ext cx="6627811" cy="849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F15F6-3B5D-AF00-1A58-5CF165CAF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" y="1163993"/>
            <a:ext cx="6627811" cy="695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DD9F7-B914-22A7-9AB2-F4E6E209C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4" y="1802968"/>
            <a:ext cx="6634245" cy="2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6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1AC0-8EDB-E667-A3C9-C6A7B30C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 lifecycle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F60F87C-3AE1-208E-33A3-D3D39A44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8320" y="1338181"/>
            <a:ext cx="12213362" cy="427467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07758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76F1-9E58-56D3-F52C-7F53AC79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416738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Download slides: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https://github.com/ababiec/slides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3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BD80-7BB1-DA52-FB73-B974B2BF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5651500" cy="557784"/>
          </a:xfrm>
        </p:spPr>
        <p:txBody>
          <a:bodyPr/>
          <a:lstStyle/>
          <a:p>
            <a:r>
              <a:rPr lang="en-US" dirty="0"/>
              <a:t>What is SRE?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B123-6C4F-294C-423D-38767E308C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584825" cy="4601748"/>
          </a:xfrm>
        </p:spPr>
        <p:txBody>
          <a:bodyPr>
            <a:normAutofit/>
          </a:bodyPr>
          <a:lstStyle/>
          <a:p>
            <a:r>
              <a:rPr lang="en-US" sz="2000" dirty="0"/>
              <a:t>Set of </a:t>
            </a:r>
            <a:r>
              <a:rPr lang="en-US" sz="2000" b="1" dirty="0"/>
              <a:t>principles and practices </a:t>
            </a:r>
            <a:r>
              <a:rPr lang="en-US" sz="2000" dirty="0"/>
              <a:t>that incorporates aspects of software engineering to automate oversight and management of software systems.</a:t>
            </a:r>
          </a:p>
          <a:p>
            <a:r>
              <a:rPr lang="en-US" sz="2000" dirty="0"/>
              <a:t>The goal is to create and maintain software applications that are </a:t>
            </a:r>
            <a:r>
              <a:rPr lang="en-US" sz="2000" b="1" dirty="0"/>
              <a:t>scalable</a:t>
            </a:r>
            <a:r>
              <a:rPr lang="en-US" sz="2000" dirty="0"/>
              <a:t> and </a:t>
            </a:r>
            <a:r>
              <a:rPr lang="en-US" sz="2000" b="1" dirty="0"/>
              <a:t>highly reliable</a:t>
            </a:r>
            <a:r>
              <a:rPr lang="en-US" sz="2000" dirty="0"/>
              <a:t>.</a:t>
            </a:r>
          </a:p>
          <a:p>
            <a:r>
              <a:rPr lang="en-US" sz="2000" dirty="0"/>
              <a:t>SRE team is responsible for the availability, latency, performance, efficiency, change management, monitoring, emergency response, and capacity planning of the application/site/system.</a:t>
            </a: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B0EE6DF6-0136-66DE-327E-B17F2676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2676" y="0"/>
            <a:ext cx="6029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2435-EAAB-A66C-2E76-14117B2B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1026" name="Picture 2" descr="What is DevOps">
            <a:extLst>
              <a:ext uri="{FF2B5EF4-FFF2-40B4-BE49-F238E27FC236}">
                <a16:creationId xmlns:a16="http://schemas.microsoft.com/office/drawing/2014/main" id="{69E8A500-586C-4F95-1DC4-273E5B27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497"/>
            <a:ext cx="12192000" cy="4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3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3DB9-BB20-8752-23F4-148C5AE0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 vs DevOps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18DF16-1619-2A3B-55E3-D0003C6C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41" y="1217170"/>
            <a:ext cx="9483966" cy="50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95D5-F5CB-D238-7D39-D39CB98B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BFC3-D82C-50CC-45B2-E79B749D39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463040"/>
            <a:ext cx="6186926" cy="4601748"/>
          </a:xfrm>
        </p:spPr>
        <p:txBody>
          <a:bodyPr/>
          <a:lstStyle/>
          <a:p>
            <a:r>
              <a:rPr lang="en-US" dirty="0"/>
              <a:t>Focus on Engineering: Sysadmins not scalable -&gt; Automation</a:t>
            </a:r>
          </a:p>
          <a:p>
            <a:r>
              <a:rPr lang="en-US" dirty="0"/>
              <a:t>	Provide guidance on designing resilient systems</a:t>
            </a:r>
          </a:p>
          <a:p>
            <a:r>
              <a:rPr lang="en-US" dirty="0"/>
              <a:t>Max Change Velocity without sacrificing Stability</a:t>
            </a:r>
          </a:p>
          <a:p>
            <a:r>
              <a:rPr lang="en-US" dirty="0"/>
              <a:t>Monitoring &amp; Alerting</a:t>
            </a:r>
          </a:p>
          <a:p>
            <a:r>
              <a:rPr lang="en-US" dirty="0"/>
              <a:t>Emergency Response</a:t>
            </a:r>
            <a:r>
              <a:rPr lang="en-US"/>
              <a:t>: MTBF, MTTD, </a:t>
            </a:r>
            <a:r>
              <a:rPr lang="en-US" dirty="0"/>
              <a:t>MTTR</a:t>
            </a:r>
          </a:p>
          <a:p>
            <a:r>
              <a:rPr lang="en-US" dirty="0"/>
              <a:t>Change Management: Progressive rollouts &amp; rollbacks</a:t>
            </a:r>
          </a:p>
          <a:p>
            <a:r>
              <a:rPr lang="en-US" dirty="0"/>
              <a:t>Demand Forecasting and Capacity Planning + Provisioning</a:t>
            </a:r>
          </a:p>
          <a:p>
            <a:r>
              <a:rPr lang="en-US" dirty="0"/>
              <a:t>Continuous Improvement (Measuring &amp; 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A9642-A853-8040-FB6B-EAA08212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426" y="1463040"/>
            <a:ext cx="5560574" cy="3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8394-F795-F6D4-76D7-8020D877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and Platform Maturity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2B55-C002-5AD8-10CB-75B73DD953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854190" cy="4601748"/>
          </a:xfrm>
        </p:spPr>
        <p:txBody>
          <a:bodyPr/>
          <a:lstStyle/>
          <a:p>
            <a:r>
              <a:rPr lang="en-US" sz="2400" b="1" dirty="0"/>
              <a:t>Change in Mindset</a:t>
            </a:r>
          </a:p>
          <a:p>
            <a:r>
              <a:rPr lang="en-US" sz="2400" dirty="0"/>
              <a:t>Proactive vs. Reactive</a:t>
            </a:r>
          </a:p>
          <a:p>
            <a:r>
              <a:rPr lang="en-US" sz="2400" dirty="0"/>
              <a:t>Manual </a:t>
            </a:r>
            <a:r>
              <a:rPr lang="en-US" sz="2400" i="1" dirty="0"/>
              <a:t>-</a:t>
            </a:r>
            <a:r>
              <a:rPr lang="en-US" sz="2400" dirty="0"/>
              <a:t>&gt; Automated -&gt; Autonomous</a:t>
            </a:r>
          </a:p>
          <a:p>
            <a:r>
              <a:rPr lang="en-US" sz="2400" dirty="0"/>
              <a:t>Learn from Failure: Postmortem Culture</a:t>
            </a:r>
          </a:p>
          <a:p>
            <a:r>
              <a:rPr lang="en-US" sz="2400" dirty="0"/>
              <a:t>Incident Management: ad hoc -&gt; process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2DDB4-99C7-048C-8F1F-B5C02A1F1E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687013"/>
          </a:xfrm>
        </p:spPr>
        <p:txBody>
          <a:bodyPr>
            <a:normAutofit/>
          </a:bodyPr>
          <a:lstStyle/>
          <a:p>
            <a:r>
              <a:rPr lang="en-US" sz="2400" b="1" dirty="0"/>
              <a:t>Service Reliability Hierarchy</a:t>
            </a:r>
          </a:p>
        </p:txBody>
      </p:sp>
      <p:pic>
        <p:nvPicPr>
          <p:cNvPr id="5" name="Picture 2" descr="Service Reliability Hierarchy.">
            <a:extLst>
              <a:ext uri="{FF2B5EF4-FFF2-40B4-BE49-F238E27FC236}">
                <a16:creationId xmlns:a16="http://schemas.microsoft.com/office/drawing/2014/main" id="{5818C9A4-81DC-10FF-49BF-D7DC5E6B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90" y="2150053"/>
            <a:ext cx="4522788" cy="39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4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ECAC-1EB7-9554-3AF1-0ED7A4DB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SRE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03DA-92F4-9C8D-9928-0A35CCC7A3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39"/>
            <a:ext cx="5330952" cy="4964351"/>
          </a:xfrm>
        </p:spPr>
        <p:txBody>
          <a:bodyPr/>
          <a:lstStyle/>
          <a:p>
            <a:r>
              <a:rPr lang="en-US" dirty="0"/>
              <a:t>Mission-critical warehouse efficiency system</a:t>
            </a:r>
          </a:p>
          <a:p>
            <a:r>
              <a:rPr lang="en-US" dirty="0"/>
              <a:t>North America &amp; EU</a:t>
            </a:r>
          </a:p>
          <a:p>
            <a:r>
              <a:rPr lang="en-US" dirty="0"/>
              <a:t>24-7</a:t>
            </a:r>
          </a:p>
          <a:p>
            <a:r>
              <a:rPr lang="en-US" dirty="0"/>
              <a:t>100+ microservices/workloads</a:t>
            </a:r>
          </a:p>
          <a:p>
            <a:r>
              <a:rPr lang="en-US" dirty="0"/>
              <a:t>100's of pods, 50 nodes</a:t>
            </a:r>
          </a:p>
          <a:p>
            <a:r>
              <a:rPr lang="en-US" dirty="0"/>
              <a:t>Very data-intensive</a:t>
            </a:r>
          </a:p>
          <a:p>
            <a:r>
              <a:rPr lang="en-US" dirty="0"/>
              <a:t>GCP, GKE, Kafka, Elastic, SQL, BigQuery</a:t>
            </a:r>
          </a:p>
          <a:p>
            <a:endParaRPr lang="en-US" dirty="0"/>
          </a:p>
          <a:p>
            <a:r>
              <a:rPr lang="en-US" dirty="0"/>
              <a:t>Result: fire-fighting, unhappy end-users, tired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CFB3F-0392-6909-6161-54A69BF0C1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39"/>
            <a:ext cx="5330952" cy="4964351"/>
          </a:xfrm>
        </p:spPr>
        <p:txBody>
          <a:bodyPr>
            <a:normAutofit/>
          </a:bodyPr>
          <a:lstStyle/>
          <a:p>
            <a:r>
              <a:rPr lang="en-US" dirty="0"/>
              <a:t>Dev Team Size: 20</a:t>
            </a:r>
          </a:p>
          <a:p>
            <a:r>
              <a:rPr lang="en-US" dirty="0"/>
              <a:t>Competent DevOps</a:t>
            </a:r>
          </a:p>
          <a:p>
            <a:r>
              <a:rPr lang="en-US" dirty="0"/>
              <a:t>Spearheaded SRE within the company</a:t>
            </a:r>
          </a:p>
          <a:p>
            <a:r>
              <a:rPr lang="en-US" dirty="0"/>
              <a:t>Adopted SRE in our team out of necessity</a:t>
            </a:r>
          </a:p>
          <a:p>
            <a:r>
              <a:rPr lang="en-US" dirty="0"/>
              <a:t>SRE responsibilities assigned weekly to developers</a:t>
            </a:r>
          </a:p>
          <a:p>
            <a:r>
              <a:rPr lang="en-US" dirty="0"/>
              <a:t>	Work on SRE improvements</a:t>
            </a:r>
          </a:p>
          <a:p>
            <a:r>
              <a:rPr lang="en-US" dirty="0"/>
              <a:t>Used EU developers for overnight coverage</a:t>
            </a:r>
          </a:p>
          <a:p>
            <a:endParaRPr lang="en-US" dirty="0"/>
          </a:p>
          <a:p>
            <a:r>
              <a:rPr lang="en-US" dirty="0"/>
              <a:t>Biggest Improvement: Communication (Site Banner)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3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5567-8DFE-D90A-4546-5C12B6F9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2E8976-9D72-4D4B-A9A5-D2F0C029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05" y="1158876"/>
            <a:ext cx="8338590" cy="55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637D-8D76-01BD-F8F8-49CA33C7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1EE1-0084-CEE2-70A4-EF106CC16B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Monitoring, Dashboards</a:t>
            </a:r>
          </a:p>
          <a:p>
            <a:r>
              <a:rPr lang="en-US" dirty="0"/>
              <a:t>Uptime/High Availability – Identify Points of Failure</a:t>
            </a:r>
          </a:p>
          <a:p>
            <a:r>
              <a:rPr lang="en-US" dirty="0"/>
              <a:t>Indicators/Signals</a:t>
            </a:r>
          </a:p>
          <a:p>
            <a:r>
              <a:rPr lang="en-US" dirty="0"/>
              <a:t>Alerts / Tickets / Logging</a:t>
            </a:r>
          </a:p>
          <a:p>
            <a:r>
              <a:rPr lang="en-US" dirty="0"/>
              <a:t>Observability of distributed systems: Visualization / Interactions / Connectivity</a:t>
            </a:r>
          </a:p>
          <a:p>
            <a:r>
              <a:rPr lang="en-US" dirty="0"/>
              <a:t>Effective Troubleshooting – guidance and runbooks vs. winging It</a:t>
            </a:r>
          </a:p>
          <a:p>
            <a:r>
              <a:rPr lang="en-US" dirty="0"/>
              <a:t>Analyzing long-term trends, Comparing over time, Conducting ad hoc retrospective analysis</a:t>
            </a:r>
          </a:p>
          <a:p>
            <a:r>
              <a:rPr lang="en-US" dirty="0"/>
              <a:t>Eliminate “toil” (operational work tied to running a production service that tends to be manual, repetitive, does not scale)</a:t>
            </a:r>
          </a:p>
          <a:p>
            <a:r>
              <a:rPr lang="en-US" dirty="0"/>
              <a:t>Avoid Blame, Keep it Constructive. Share learnings, Collaborate</a:t>
            </a:r>
          </a:p>
        </p:txBody>
      </p:sp>
    </p:spTree>
    <p:extLst>
      <p:ext uri="{BB962C8B-B14F-4D97-AF65-F5344CB8AC3E}">
        <p14:creationId xmlns:p14="http://schemas.microsoft.com/office/powerpoint/2010/main" val="2891474631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-To_Effective-Presentations_DN_Win32_v7" id="{39C2C81D-BA0B-4426-BCFA-DAB3EE6B3909}" vid="{C40840AC-33CF-4B91-A9AA-8F24EB0092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7E109C5-7A21-42A3-B17A-36E7B8E5EF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Online presentation tips</Template>
  <TotalTime>499</TotalTime>
  <Words>816</Words>
  <Application>Microsoft Office PowerPoint</Application>
  <PresentationFormat>Widescreen</PresentationFormat>
  <Paragraphs>146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Circular</vt:lpstr>
      <vt:lpstr>Segoe UI</vt:lpstr>
      <vt:lpstr>WelcomeDoc</vt:lpstr>
      <vt:lpstr>SRE Site Reliability Engineering</vt:lpstr>
      <vt:lpstr>What is SRE?</vt:lpstr>
      <vt:lpstr>DevOps</vt:lpstr>
      <vt:lpstr>SRE vs DevOps</vt:lpstr>
      <vt:lpstr>Basics of SRE</vt:lpstr>
      <vt:lpstr>Organizational and Platform Maturity</vt:lpstr>
      <vt:lpstr>Our SRE journey</vt:lpstr>
      <vt:lpstr>CI/CD pipeline</vt:lpstr>
      <vt:lpstr>Practices</vt:lpstr>
      <vt:lpstr>Define SLO’s &amp; SLI’s</vt:lpstr>
      <vt:lpstr>Golden Signals</vt:lpstr>
      <vt:lpstr>What can go wrong?</vt:lpstr>
      <vt:lpstr>Post-mortems/Root Cause Analysis (RCA)</vt:lpstr>
      <vt:lpstr>PowerPoint Presentation</vt:lpstr>
      <vt:lpstr>Prometheus &amp; Grafana</vt:lpstr>
      <vt:lpstr>PowerPoint Presentation</vt:lpstr>
      <vt:lpstr>GCP native monitoring</vt:lpstr>
      <vt:lpstr>SRE lifecycle</vt:lpstr>
      <vt:lpstr>Thank you!   Download slides: https://github.com/ababiec/slides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SRE _ Site Reliability Engineering</dc:title>
  <dc:creator>Andy Babiec</dc:creator>
  <cp:keywords/>
  <cp:lastModifiedBy>Andy Babiec</cp:lastModifiedBy>
  <cp:revision>11</cp:revision>
  <dcterms:created xsi:type="dcterms:W3CDTF">2023-04-28T20:35:43Z</dcterms:created>
  <dcterms:modified xsi:type="dcterms:W3CDTF">2023-04-30T14:55:20Z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